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2" roundtripDataSignature="AMtx7mgB2GUMNoZ+QNe8YMPBtxcrKLP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slide" Target="slides/slide7.xml"/><Relationship Id="rId10" Type="http://schemas.openxmlformats.org/officeDocument/2006/relationships/slide" Target="slides/slide6.xml"/><Relationship Id="rId12" Type="http://customschemas.google.com/relationships/presentationmetadata" Target="metadata"/><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14" name="Google Shape;14;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8"/>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1" name="Google Shape;71;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9"/>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9"/>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7" name="Google Shape;7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20" name="Google Shape;20;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3" name="Shape 23"/>
        <p:cNvGrpSpPr/>
        <p:nvPr/>
      </p:nvGrpSpPr>
      <p:grpSpPr>
        <a:xfrm>
          <a:off x="0" y="0"/>
          <a:ext cx="0" cy="0"/>
          <a:chOff x="0" y="0"/>
          <a:chExt cx="0" cy="0"/>
        </a:xfrm>
      </p:grpSpPr>
      <p:sp>
        <p:nvSpPr>
          <p:cNvPr id="24" name="Google Shape;24;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11"/>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lt1"/>
              </a:buClr>
              <a:buSzPts val="3200"/>
              <a:buChar char="•"/>
              <a:defRPr sz="3200"/>
            </a:lvl1pPr>
            <a:lvl2pPr indent="-406400" lvl="1" marL="914400" algn="l">
              <a:lnSpc>
                <a:spcPct val="90000"/>
              </a:lnSpc>
              <a:spcBef>
                <a:spcPts val="500"/>
              </a:spcBef>
              <a:spcAft>
                <a:spcPts val="0"/>
              </a:spcAft>
              <a:buClr>
                <a:schemeClr val="lt1"/>
              </a:buClr>
              <a:buSzPts val="2800"/>
              <a:buChar char="•"/>
              <a:defRPr sz="2800"/>
            </a:lvl2pPr>
            <a:lvl3pPr indent="-381000" lvl="2" marL="1371600" algn="l">
              <a:lnSpc>
                <a:spcPct val="90000"/>
              </a:lnSpc>
              <a:spcBef>
                <a:spcPts val="500"/>
              </a:spcBef>
              <a:spcAft>
                <a:spcPts val="0"/>
              </a:spcAft>
              <a:buClr>
                <a:schemeClr val="lt1"/>
              </a:buClr>
              <a:buSzPts val="2400"/>
              <a:buChar char="•"/>
              <a:defRPr sz="2400"/>
            </a:lvl3pPr>
            <a:lvl4pPr indent="-355600" lvl="3" marL="1828800" algn="l">
              <a:lnSpc>
                <a:spcPct val="90000"/>
              </a:lnSpc>
              <a:spcBef>
                <a:spcPts val="500"/>
              </a:spcBef>
              <a:spcAft>
                <a:spcPts val="0"/>
              </a:spcAft>
              <a:buClr>
                <a:schemeClr val="lt1"/>
              </a:buClr>
              <a:buSzPts val="2000"/>
              <a:buChar char="•"/>
              <a:defRPr sz="2000"/>
            </a:lvl4pPr>
            <a:lvl5pPr indent="-355600" lvl="4" marL="2286000" algn="l">
              <a:lnSpc>
                <a:spcPct val="90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26" name="Google Shape;26;p11"/>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27" name="Google Shape;27;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0" name="Shape 30"/>
        <p:cNvGrpSpPr/>
        <p:nvPr/>
      </p:nvGrpSpPr>
      <p:grpSpPr>
        <a:xfrm>
          <a:off x="0" y="0"/>
          <a:ext cx="0" cy="0"/>
          <a:chOff x="0" y="0"/>
          <a:chExt cx="0" cy="0"/>
        </a:xfrm>
      </p:grpSpPr>
      <p:sp>
        <p:nvSpPr>
          <p:cNvPr id="31" name="Google Shape;31;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33" name="Google Shape;33;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4" name="Google Shape;34;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b="1" sz="2400"/>
            </a:lvl1pPr>
            <a:lvl2pPr indent="-228600" lvl="1" marL="914400" algn="l">
              <a:lnSpc>
                <a:spcPct val="90000"/>
              </a:lnSpc>
              <a:spcBef>
                <a:spcPts val="500"/>
              </a:spcBef>
              <a:spcAft>
                <a:spcPts val="0"/>
              </a:spcAft>
              <a:buClr>
                <a:schemeClr val="lt1"/>
              </a:buClr>
              <a:buSzPts val="2000"/>
              <a:buNone/>
              <a:defRPr b="1" sz="2000"/>
            </a:lvl2pPr>
            <a:lvl3pPr indent="-228600" lvl="2" marL="1371600" algn="l">
              <a:lnSpc>
                <a:spcPct val="90000"/>
              </a:lnSpc>
              <a:spcBef>
                <a:spcPts val="500"/>
              </a:spcBef>
              <a:spcAft>
                <a:spcPts val="0"/>
              </a:spcAft>
              <a:buClr>
                <a:schemeClr val="lt1"/>
              </a:buClr>
              <a:buSzPts val="1800"/>
              <a:buNone/>
              <a:defRPr b="1" sz="1800"/>
            </a:lvl3pPr>
            <a:lvl4pPr indent="-228600" lvl="3" marL="1828800" algn="l">
              <a:lnSpc>
                <a:spcPct val="90000"/>
              </a:lnSpc>
              <a:spcBef>
                <a:spcPts val="500"/>
              </a:spcBef>
              <a:spcAft>
                <a:spcPts val="0"/>
              </a:spcAft>
              <a:buClr>
                <a:schemeClr val="lt1"/>
              </a:buClr>
              <a:buSzPts val="1600"/>
              <a:buNone/>
              <a:defRPr b="1" sz="1600"/>
            </a:lvl4pPr>
            <a:lvl5pPr indent="-228600" lvl="4" marL="2286000" algn="l">
              <a:lnSpc>
                <a:spcPct val="90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35" name="Google Shape;35;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6" name="Google Shape;36;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2400"/>
              <a:buNone/>
              <a:defRPr sz="2400">
                <a:solidFill>
                  <a:schemeClr val="lt1"/>
                </a:solidFill>
              </a:defRPr>
            </a:lvl1pPr>
            <a:lvl2pPr indent="-228600" lvl="1" marL="914400" algn="l">
              <a:lnSpc>
                <a:spcPct val="90000"/>
              </a:lnSpc>
              <a:spcBef>
                <a:spcPts val="500"/>
              </a:spcBef>
              <a:spcAft>
                <a:spcPts val="0"/>
              </a:spcAft>
              <a:buClr>
                <a:schemeClr val="lt1"/>
              </a:buClr>
              <a:buSzPts val="2000"/>
              <a:buNone/>
              <a:defRPr sz="2000">
                <a:solidFill>
                  <a:schemeClr val="lt1"/>
                </a:solidFill>
              </a:defRPr>
            </a:lvl2pPr>
            <a:lvl3pPr indent="-228600" lvl="2" marL="1371600" algn="l">
              <a:lnSpc>
                <a:spcPct val="90000"/>
              </a:lnSpc>
              <a:spcBef>
                <a:spcPts val="500"/>
              </a:spcBef>
              <a:spcAft>
                <a:spcPts val="0"/>
              </a:spcAft>
              <a:buClr>
                <a:schemeClr val="lt1"/>
              </a:buClr>
              <a:buSzPts val="1800"/>
              <a:buNone/>
              <a:defRPr sz="1800">
                <a:solidFill>
                  <a:schemeClr val="lt1"/>
                </a:solidFill>
              </a:defRPr>
            </a:lvl3pPr>
            <a:lvl4pPr indent="-228600" lvl="3" marL="1828800" algn="l">
              <a:lnSpc>
                <a:spcPct val="90000"/>
              </a:lnSpc>
              <a:spcBef>
                <a:spcPts val="500"/>
              </a:spcBef>
              <a:spcAft>
                <a:spcPts val="0"/>
              </a:spcAft>
              <a:buClr>
                <a:schemeClr val="lt1"/>
              </a:buClr>
              <a:buSzPts val="1600"/>
              <a:buNone/>
              <a:defRPr sz="1600">
                <a:solidFill>
                  <a:schemeClr val="lt1"/>
                </a:solidFill>
              </a:defRPr>
            </a:lvl4pPr>
            <a:lvl5pPr indent="-228600" lvl="4" marL="2286000" algn="l">
              <a:lnSpc>
                <a:spcPct val="90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42" name="Google Shape;42;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5" name="Shape 45"/>
        <p:cNvGrpSpPr/>
        <p:nvPr/>
      </p:nvGrpSpPr>
      <p:grpSpPr>
        <a:xfrm>
          <a:off x="0" y="0"/>
          <a:ext cx="0" cy="0"/>
          <a:chOff x="0" y="0"/>
          <a:chExt cx="0" cy="0"/>
        </a:xfrm>
      </p:grpSpPr>
      <p:sp>
        <p:nvSpPr>
          <p:cNvPr id="46" name="Google Shape;46;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8" name="Google Shape;48;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lt1"/>
              </a:buClr>
              <a:buSzPts val="1800"/>
              <a:buChar char="•"/>
              <a:defRPr/>
            </a:lvl1pPr>
            <a:lvl2pPr indent="-342900" lvl="1" marL="914400" algn="l">
              <a:lnSpc>
                <a:spcPct val="90000"/>
              </a:lnSpc>
              <a:spcBef>
                <a:spcPts val="500"/>
              </a:spcBef>
              <a:spcAft>
                <a:spcPts val="0"/>
              </a:spcAft>
              <a:buClr>
                <a:schemeClr val="lt1"/>
              </a:buClr>
              <a:buSzPts val="1800"/>
              <a:buChar char="•"/>
              <a:defRPr/>
            </a:lvl2pPr>
            <a:lvl3pPr indent="-342900" lvl="2" marL="1371600" algn="l">
              <a:lnSpc>
                <a:spcPct val="90000"/>
              </a:lnSpc>
              <a:spcBef>
                <a:spcPts val="500"/>
              </a:spcBef>
              <a:spcAft>
                <a:spcPts val="0"/>
              </a:spcAft>
              <a:buClr>
                <a:schemeClr val="lt1"/>
              </a:buClr>
              <a:buSzPts val="1800"/>
              <a:buChar char="•"/>
              <a:defRPr/>
            </a:lvl3pPr>
            <a:lvl4pPr indent="-342900" lvl="3" marL="1828800" algn="l">
              <a:lnSpc>
                <a:spcPct val="90000"/>
              </a:lnSpc>
              <a:spcBef>
                <a:spcPts val="500"/>
              </a:spcBef>
              <a:spcAft>
                <a:spcPts val="0"/>
              </a:spcAft>
              <a:buClr>
                <a:schemeClr val="lt1"/>
              </a:buClr>
              <a:buSzPts val="1800"/>
              <a:buChar char="•"/>
              <a:defRPr/>
            </a:lvl4pPr>
            <a:lvl5pPr indent="-342900" lvl="4" marL="2286000" algn="l">
              <a:lnSpc>
                <a:spcPct val="90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9" name="Google Shape;49;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7"/>
          <p:cNvSpPr/>
          <p:nvPr>
            <p:ph idx="2" type="pic"/>
          </p:nvPr>
        </p:nvSpPr>
        <p:spPr>
          <a:xfrm>
            <a:off x="5183188" y="987425"/>
            <a:ext cx="6172200" cy="4873625"/>
          </a:xfrm>
          <a:prstGeom prst="rect">
            <a:avLst/>
          </a:prstGeom>
          <a:noFill/>
          <a:ln>
            <a:noFill/>
          </a:ln>
        </p:spPr>
      </p:sp>
      <p:sp>
        <p:nvSpPr>
          <p:cNvPr id="64" name="Google Shape;64;p1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lt1"/>
              </a:buClr>
              <a:buSzPts val="1600"/>
              <a:buNone/>
              <a:defRPr sz="1600"/>
            </a:lvl1pPr>
            <a:lvl2pPr indent="-228600" lvl="1" marL="914400" algn="l">
              <a:lnSpc>
                <a:spcPct val="90000"/>
              </a:lnSpc>
              <a:spcBef>
                <a:spcPts val="500"/>
              </a:spcBef>
              <a:spcAft>
                <a:spcPts val="0"/>
              </a:spcAft>
              <a:buClr>
                <a:schemeClr val="lt1"/>
              </a:buClr>
              <a:buSzPts val="1400"/>
              <a:buNone/>
              <a:defRPr sz="1400"/>
            </a:lvl2pPr>
            <a:lvl3pPr indent="-228600" lvl="2" marL="1371600" algn="l">
              <a:lnSpc>
                <a:spcPct val="90000"/>
              </a:lnSpc>
              <a:spcBef>
                <a:spcPts val="500"/>
              </a:spcBef>
              <a:spcAft>
                <a:spcPts val="0"/>
              </a:spcAft>
              <a:buClr>
                <a:schemeClr val="lt1"/>
              </a:buClr>
              <a:buSzPts val="1200"/>
              <a:buNone/>
              <a:defRPr sz="1200"/>
            </a:lvl3pPr>
            <a:lvl4pPr indent="-228600" lvl="3" marL="1828800" algn="l">
              <a:lnSpc>
                <a:spcPct val="90000"/>
              </a:lnSpc>
              <a:spcBef>
                <a:spcPts val="500"/>
              </a:spcBef>
              <a:spcAft>
                <a:spcPts val="0"/>
              </a:spcAft>
              <a:buClr>
                <a:schemeClr val="lt1"/>
              </a:buClr>
              <a:buSzPts val="1000"/>
              <a:buNone/>
              <a:defRPr sz="1000"/>
            </a:lvl4pPr>
            <a:lvl5pPr indent="-228600" lvl="4" marL="2286000" algn="l">
              <a:lnSpc>
                <a:spcPct val="90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Calibri"/>
              <a:buNone/>
              <a:defRPr b="0" i="0" sz="4400" u="none" cap="none" strike="noStrik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Calibri"/>
                <a:ea typeface="Calibri"/>
                <a:cs typeface="Calibri"/>
                <a:sym typeface="Calibri"/>
              </a:defRPr>
            </a:lvl9pPr>
          </a:lstStyle>
          <a:p/>
        </p:txBody>
      </p:sp>
      <p:sp>
        <p:nvSpPr>
          <p:cNvPr id="8" name="Google Shape;8;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9" name="Google Shape;9;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lt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lt1"/>
                </a:solidFill>
                <a:latin typeface="Calibri"/>
                <a:ea typeface="Calibri"/>
                <a:cs typeface="Calibri"/>
                <a:sym typeface="Calibri"/>
              </a:defRPr>
            </a:lvl9pPr>
          </a:lstStyle>
          <a:p/>
        </p:txBody>
      </p:sp>
      <p:sp>
        <p:nvSpPr>
          <p:cNvPr id="10" name="Google Shape;10;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Calibri"/>
                <a:ea typeface="Calibri"/>
                <a:cs typeface="Calibri"/>
                <a:sym typeface="Calibri"/>
              </a:defRPr>
            </a:lvl1pPr>
            <a:lvl2pPr indent="0" lvl="1" marL="0" marR="0" rtl="0" algn="r">
              <a:spcBef>
                <a:spcPts val="0"/>
              </a:spcBef>
              <a:buNone/>
              <a:defRPr b="0" i="0" sz="1200" u="none" cap="none" strike="noStrike">
                <a:solidFill>
                  <a:schemeClr val="lt1"/>
                </a:solidFill>
                <a:latin typeface="Calibri"/>
                <a:ea typeface="Calibri"/>
                <a:cs typeface="Calibri"/>
                <a:sym typeface="Calibri"/>
              </a:defRPr>
            </a:lvl2pPr>
            <a:lvl3pPr indent="0" lvl="2" marL="0" marR="0" rtl="0" algn="r">
              <a:spcBef>
                <a:spcPts val="0"/>
              </a:spcBef>
              <a:buNone/>
              <a:defRPr b="0" i="0" sz="1200" u="none" cap="none" strike="noStrike">
                <a:solidFill>
                  <a:schemeClr val="lt1"/>
                </a:solidFill>
                <a:latin typeface="Calibri"/>
                <a:ea typeface="Calibri"/>
                <a:cs typeface="Calibri"/>
                <a:sym typeface="Calibri"/>
              </a:defRPr>
            </a:lvl3pPr>
            <a:lvl4pPr indent="0" lvl="3" marL="0" marR="0" rtl="0" algn="r">
              <a:spcBef>
                <a:spcPts val="0"/>
              </a:spcBef>
              <a:buNone/>
              <a:defRPr b="0" i="0" sz="1200" u="none" cap="none" strike="noStrike">
                <a:solidFill>
                  <a:schemeClr val="lt1"/>
                </a:solidFill>
                <a:latin typeface="Calibri"/>
                <a:ea typeface="Calibri"/>
                <a:cs typeface="Calibri"/>
                <a:sym typeface="Calibri"/>
              </a:defRPr>
            </a:lvl4pPr>
            <a:lvl5pPr indent="0" lvl="4" marL="0" marR="0" rtl="0" algn="r">
              <a:spcBef>
                <a:spcPts val="0"/>
              </a:spcBef>
              <a:buNone/>
              <a:defRPr b="0" i="0" sz="1200" u="none" cap="none" strike="noStrike">
                <a:solidFill>
                  <a:schemeClr val="lt1"/>
                </a:solidFill>
                <a:latin typeface="Calibri"/>
                <a:ea typeface="Calibri"/>
                <a:cs typeface="Calibri"/>
                <a:sym typeface="Calibri"/>
              </a:defRPr>
            </a:lvl5pPr>
            <a:lvl6pPr indent="0" lvl="5" marL="0" marR="0" rtl="0" algn="r">
              <a:spcBef>
                <a:spcPts val="0"/>
              </a:spcBef>
              <a:buNone/>
              <a:defRPr b="0" i="0" sz="1200" u="none" cap="none" strike="noStrike">
                <a:solidFill>
                  <a:schemeClr val="lt1"/>
                </a:solidFill>
                <a:latin typeface="Calibri"/>
                <a:ea typeface="Calibri"/>
                <a:cs typeface="Calibri"/>
                <a:sym typeface="Calibri"/>
              </a:defRPr>
            </a:lvl6pPr>
            <a:lvl7pPr indent="0" lvl="6" marL="0" marR="0" rtl="0" algn="r">
              <a:spcBef>
                <a:spcPts val="0"/>
              </a:spcBef>
              <a:buNone/>
              <a:defRPr b="0" i="0" sz="1200" u="none" cap="none" strike="noStrike">
                <a:solidFill>
                  <a:schemeClr val="lt1"/>
                </a:solidFill>
                <a:latin typeface="Calibri"/>
                <a:ea typeface="Calibri"/>
                <a:cs typeface="Calibri"/>
                <a:sym typeface="Calibri"/>
              </a:defRPr>
            </a:lvl7pPr>
            <a:lvl8pPr indent="0" lvl="7" marL="0" marR="0" rtl="0" algn="r">
              <a:spcBef>
                <a:spcPts val="0"/>
              </a:spcBef>
              <a:buNone/>
              <a:defRPr b="0" i="0" sz="1200" u="none" cap="none" strike="noStrike">
                <a:solidFill>
                  <a:schemeClr val="lt1"/>
                </a:solidFill>
                <a:latin typeface="Calibri"/>
                <a:ea typeface="Calibri"/>
                <a:cs typeface="Calibri"/>
                <a:sym typeface="Calibri"/>
              </a:defRPr>
            </a:lvl8pPr>
            <a:lvl9pPr indent="0" lvl="8" marL="0" marR="0" rtl="0" algn="r">
              <a:spcBef>
                <a:spcPts val="0"/>
              </a:spcBef>
              <a:buNone/>
              <a:defRPr b="0" i="0" sz="1200" u="none" cap="none" strike="noStrike">
                <a:solidFill>
                  <a:schemeClr val="lt1"/>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jp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14.png"/><Relationship Id="rId5" Type="http://schemas.openxmlformats.org/officeDocument/2006/relationships/image" Target="../media/image16.png"/><Relationship Id="rId6" Type="http://schemas.openxmlformats.org/officeDocument/2006/relationships/image" Target="../media/image10.png"/><Relationship Id="rId7"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7.png"/><Relationship Id="rId7" Type="http://schemas.openxmlformats.org/officeDocument/2006/relationships/image" Target="../media/image8.png"/><Relationship Id="rId8"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 name="Shape 83"/>
        <p:cNvGrpSpPr/>
        <p:nvPr/>
      </p:nvGrpSpPr>
      <p:grpSpPr>
        <a:xfrm>
          <a:off x="0" y="0"/>
          <a:ext cx="0" cy="0"/>
          <a:chOff x="0" y="0"/>
          <a:chExt cx="0" cy="0"/>
        </a:xfrm>
      </p:grpSpPr>
      <p:pic>
        <p:nvPicPr>
          <p:cNvPr descr="A picture containing sun, setting&#10;&#10;Description automatically generated" id="84" name="Google Shape;84;p1"/>
          <p:cNvPicPr preferRelativeResize="0"/>
          <p:nvPr/>
        </p:nvPicPr>
        <p:blipFill rotWithShape="1">
          <a:blip r:embed="rId3">
            <a:alphaModFix/>
          </a:blip>
          <a:srcRect b="3598" l="0" r="19426" t="901"/>
          <a:stretch/>
        </p:blipFill>
        <p:spPr>
          <a:xfrm>
            <a:off x="2956961" y="10"/>
            <a:ext cx="9235039" cy="6857990"/>
          </a:xfrm>
          <a:prstGeom prst="rect">
            <a:avLst/>
          </a:prstGeom>
          <a:noFill/>
          <a:ln>
            <a:noFill/>
          </a:ln>
        </p:spPr>
      </p:pic>
      <p:sp>
        <p:nvSpPr>
          <p:cNvPr id="85" name="Google Shape;85;p1"/>
          <p:cNvSpPr txBox="1"/>
          <p:nvPr>
            <p:ph type="ctrTitle"/>
          </p:nvPr>
        </p:nvSpPr>
        <p:spPr>
          <a:xfrm>
            <a:off x="477981" y="1122363"/>
            <a:ext cx="4023360" cy="320413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800"/>
              <a:buFont typeface="Arial"/>
              <a:buNone/>
            </a:pPr>
            <a:r>
              <a:rPr b="1" lang="en-US" sz="4800">
                <a:latin typeface="Arial"/>
                <a:ea typeface="Arial"/>
                <a:cs typeface="Arial"/>
                <a:sym typeface="Arial"/>
              </a:rPr>
              <a:t>SNHU Travel Agency Agile Presentation</a:t>
            </a:r>
            <a:endParaRPr/>
          </a:p>
        </p:txBody>
      </p:sp>
      <p:sp>
        <p:nvSpPr>
          <p:cNvPr id="86" name="Google Shape;86;p1"/>
          <p:cNvSpPr txBox="1"/>
          <p:nvPr>
            <p:ph idx="1" type="subTitle"/>
          </p:nvPr>
        </p:nvSpPr>
        <p:spPr>
          <a:xfrm>
            <a:off x="477980" y="4872922"/>
            <a:ext cx="4023359" cy="120814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lt1"/>
              </a:buClr>
              <a:buSzPts val="1300"/>
              <a:buNone/>
            </a:pPr>
            <a:r>
              <a:rPr lang="en-US" sz="1300"/>
              <a:t>Paloma Rodriguez</a:t>
            </a:r>
            <a:endParaRPr/>
          </a:p>
          <a:p>
            <a:pPr indent="0" lvl="0" marL="0" rtl="0" algn="l">
              <a:lnSpc>
                <a:spcPct val="90000"/>
              </a:lnSpc>
              <a:spcBef>
                <a:spcPts val="1000"/>
              </a:spcBef>
              <a:spcAft>
                <a:spcPts val="0"/>
              </a:spcAft>
              <a:buClr>
                <a:schemeClr val="lt1"/>
              </a:buClr>
              <a:buSzPts val="1300"/>
              <a:buNone/>
            </a:pPr>
            <a:r>
              <a:rPr lang="en-US" sz="1300"/>
              <a:t>Terry Atkinson CS250 </a:t>
            </a:r>
            <a:endParaRPr/>
          </a:p>
          <a:p>
            <a:pPr indent="0" lvl="0" marL="0" rtl="0" algn="l">
              <a:lnSpc>
                <a:spcPct val="90000"/>
              </a:lnSpc>
              <a:spcBef>
                <a:spcPts val="1000"/>
              </a:spcBef>
              <a:spcAft>
                <a:spcPts val="0"/>
              </a:spcAft>
              <a:buClr>
                <a:schemeClr val="lt1"/>
              </a:buClr>
              <a:buSzPts val="1300"/>
              <a:buNone/>
            </a:pPr>
            <a:r>
              <a:rPr lang="en-US" sz="1300"/>
              <a:t>Final Project</a:t>
            </a:r>
            <a:endParaRPr/>
          </a:p>
          <a:p>
            <a:pPr indent="0" lvl="0" marL="0" rtl="0" algn="l">
              <a:lnSpc>
                <a:spcPct val="90000"/>
              </a:lnSpc>
              <a:spcBef>
                <a:spcPts val="1000"/>
              </a:spcBef>
              <a:spcAft>
                <a:spcPts val="0"/>
              </a:spcAft>
              <a:buClr>
                <a:schemeClr val="lt1"/>
              </a:buClr>
              <a:buSzPts val="1300"/>
              <a:buNone/>
            </a:pPr>
            <a:r>
              <a:rPr lang="en-US" sz="1300"/>
              <a:t>2/13/23</a:t>
            </a:r>
            <a:endParaRPr/>
          </a:p>
        </p:txBody>
      </p:sp>
      <p:pic>
        <p:nvPicPr>
          <p:cNvPr descr="Logo, company name&#10;&#10;Description automatically generated" id="87" name="Google Shape;87;p1"/>
          <p:cNvPicPr preferRelativeResize="0"/>
          <p:nvPr/>
        </p:nvPicPr>
        <p:blipFill rotWithShape="1">
          <a:blip r:embed="rId4">
            <a:alphaModFix/>
          </a:blip>
          <a:srcRect b="0" l="0" r="0" t="0"/>
          <a:stretch/>
        </p:blipFill>
        <p:spPr>
          <a:xfrm>
            <a:off x="1271950" y="327300"/>
            <a:ext cx="2435425" cy="1112975"/>
          </a:xfrm>
          <a:prstGeom prst="rect">
            <a:avLst/>
          </a:prstGeom>
          <a:noFill/>
          <a:ln>
            <a:noFill/>
          </a:ln>
          <a:effectLst>
            <a:outerShdw blurRad="50800" rotWithShape="0" algn="ctr" dir="5400000" dist="50800">
              <a:srgbClr val="000000"/>
            </a:outerShdw>
          </a:effectLst>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5"/>
                                        </p:tgtEl>
                                        <p:attrNameLst>
                                          <p:attrName>style.visibility</p:attrName>
                                        </p:attrNameLst>
                                      </p:cBhvr>
                                      <p:to>
                                        <p:strVal val="visible"/>
                                      </p:to>
                                    </p:set>
                                    <p:animEffect filter="fade" transition="in">
                                      <p:cBhvr>
                                        <p:cTn dur="500"/>
                                        <p:tgtEl>
                                          <p:spTgt spid="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500"/>
                                        <p:tgtEl>
                                          <p:spTgt spid="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91" name="Shape 91"/>
        <p:cNvGrpSpPr/>
        <p:nvPr/>
      </p:nvGrpSpPr>
      <p:grpSpPr>
        <a:xfrm>
          <a:off x="0" y="0"/>
          <a:ext cx="0" cy="0"/>
          <a:chOff x="0" y="0"/>
          <a:chExt cx="0" cy="0"/>
        </a:xfrm>
      </p:grpSpPr>
      <p:cxnSp>
        <p:nvCxnSpPr>
          <p:cNvPr id="92" name="Google Shape;92;p2"/>
          <p:cNvCxnSpPr/>
          <p:nvPr/>
        </p:nvCxnSpPr>
        <p:spPr>
          <a:xfrm>
            <a:off x="8124300" y="2395983"/>
            <a:ext cx="0" cy="2228850"/>
          </a:xfrm>
          <a:prstGeom prst="straightConnector1">
            <a:avLst/>
          </a:prstGeom>
          <a:noFill/>
          <a:ln cap="flat" cmpd="sng" w="19050">
            <a:solidFill>
              <a:schemeClr val="lt1">
                <a:alpha val="60000"/>
              </a:schemeClr>
            </a:solidFill>
            <a:prstDash val="solid"/>
            <a:miter lim="800000"/>
            <a:headEnd len="sm" w="sm" type="none"/>
            <a:tailEnd len="sm" w="sm" type="none"/>
          </a:ln>
        </p:spPr>
      </p:cxnSp>
      <p:pic>
        <p:nvPicPr>
          <p:cNvPr descr="Young business woman cheering two hands" id="93" name="Google Shape;93;p2"/>
          <p:cNvPicPr preferRelativeResize="0"/>
          <p:nvPr>
            <p:ph idx="1" type="body"/>
          </p:nvPr>
        </p:nvPicPr>
        <p:blipFill rotWithShape="1">
          <a:blip r:embed="rId3">
            <a:alphaModFix/>
          </a:blip>
          <a:srcRect b="0" l="0" r="0" t="0"/>
          <a:stretch/>
        </p:blipFill>
        <p:spPr>
          <a:xfrm>
            <a:off x="641350" y="1557338"/>
            <a:ext cx="1641475" cy="3905250"/>
          </a:xfrm>
          <a:prstGeom prst="rect">
            <a:avLst/>
          </a:prstGeom>
          <a:noFill/>
          <a:ln>
            <a:noFill/>
          </a:ln>
        </p:spPr>
      </p:pic>
      <p:pic>
        <p:nvPicPr>
          <p:cNvPr descr="Businessman shrugging" id="94" name="Google Shape;94;p2"/>
          <p:cNvPicPr preferRelativeResize="0"/>
          <p:nvPr/>
        </p:nvPicPr>
        <p:blipFill rotWithShape="1">
          <a:blip r:embed="rId4">
            <a:alphaModFix/>
          </a:blip>
          <a:srcRect b="0" l="0" r="0" t="0"/>
          <a:stretch/>
        </p:blipFill>
        <p:spPr>
          <a:xfrm>
            <a:off x="2330450" y="1557338"/>
            <a:ext cx="1714500" cy="3905250"/>
          </a:xfrm>
          <a:prstGeom prst="rect">
            <a:avLst/>
          </a:prstGeom>
          <a:noFill/>
          <a:ln>
            <a:noFill/>
          </a:ln>
        </p:spPr>
      </p:pic>
      <p:pic>
        <p:nvPicPr>
          <p:cNvPr descr="Casual woman with hand on face" id="95" name="Google Shape;95;p2"/>
          <p:cNvPicPr preferRelativeResize="0"/>
          <p:nvPr/>
        </p:nvPicPr>
        <p:blipFill rotWithShape="1">
          <a:blip r:embed="rId5">
            <a:alphaModFix/>
          </a:blip>
          <a:srcRect b="0" l="0" r="0" t="0"/>
          <a:stretch/>
        </p:blipFill>
        <p:spPr>
          <a:xfrm>
            <a:off x="4095750" y="1557338"/>
            <a:ext cx="1304925" cy="3905250"/>
          </a:xfrm>
          <a:prstGeom prst="rect">
            <a:avLst/>
          </a:prstGeom>
          <a:noFill/>
          <a:ln>
            <a:noFill/>
          </a:ln>
        </p:spPr>
      </p:pic>
      <p:pic>
        <p:nvPicPr>
          <p:cNvPr descr="Businessman thumbs up" id="96" name="Google Shape;96;p2"/>
          <p:cNvPicPr preferRelativeResize="0"/>
          <p:nvPr/>
        </p:nvPicPr>
        <p:blipFill rotWithShape="1">
          <a:blip r:embed="rId6">
            <a:alphaModFix/>
          </a:blip>
          <a:srcRect b="0" l="0" r="0" t="0"/>
          <a:stretch/>
        </p:blipFill>
        <p:spPr>
          <a:xfrm>
            <a:off x="5449888" y="1557338"/>
            <a:ext cx="1354138" cy="3905250"/>
          </a:xfrm>
          <a:prstGeom prst="rect">
            <a:avLst/>
          </a:prstGeom>
          <a:noFill/>
          <a:ln>
            <a:noFill/>
          </a:ln>
        </p:spPr>
      </p:pic>
      <p:pic>
        <p:nvPicPr>
          <p:cNvPr descr="Businesswoman arms crossed" id="97" name="Google Shape;97;p2"/>
          <p:cNvPicPr preferRelativeResize="0"/>
          <p:nvPr/>
        </p:nvPicPr>
        <p:blipFill rotWithShape="1">
          <a:blip r:embed="rId7">
            <a:alphaModFix/>
          </a:blip>
          <a:srcRect b="0" l="0" r="0" t="0"/>
          <a:stretch/>
        </p:blipFill>
        <p:spPr>
          <a:xfrm>
            <a:off x="6854825" y="1557338"/>
            <a:ext cx="1042988" cy="3905250"/>
          </a:xfrm>
          <a:prstGeom prst="rect">
            <a:avLst/>
          </a:prstGeom>
          <a:noFill/>
          <a:ln>
            <a:noFill/>
          </a:ln>
        </p:spPr>
      </p:pic>
      <p:sp>
        <p:nvSpPr>
          <p:cNvPr id="98" name="Google Shape;98;p2"/>
          <p:cNvSpPr txBox="1"/>
          <p:nvPr>
            <p:ph type="title"/>
          </p:nvPr>
        </p:nvSpPr>
        <p:spPr>
          <a:xfrm>
            <a:off x="8540496" y="1282700"/>
            <a:ext cx="2799907" cy="445541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b="1" lang="en-US" sz="4000">
                <a:latin typeface="Arial"/>
                <a:ea typeface="Arial"/>
                <a:cs typeface="Arial"/>
                <a:sym typeface="Arial"/>
              </a:rPr>
              <a:t>Roles on a Scrum Agile Team</a:t>
            </a:r>
            <a:endParaRPr/>
          </a:p>
        </p:txBody>
      </p:sp>
    </p:spTree>
  </p:cSld>
  <p:clrMapOvr>
    <a:masterClrMapping/>
  </p:clrMapOvr>
  <mc:AlternateContent>
    <mc:Choice Requires="p14">
      <p:transition spd="slow" p14:dur="700">
        <p:fade/>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2" name="Shape 102"/>
        <p:cNvGrpSpPr/>
        <p:nvPr/>
      </p:nvGrpSpPr>
      <p:grpSpPr>
        <a:xfrm>
          <a:off x="0" y="0"/>
          <a:ext cx="0" cy="0"/>
          <a:chOff x="0" y="0"/>
          <a:chExt cx="0" cy="0"/>
        </a:xfrm>
      </p:grpSpPr>
      <p:sp>
        <p:nvSpPr>
          <p:cNvPr id="103" name="Google Shape;103;p3"/>
          <p:cNvSpPr/>
          <p:nvPr/>
        </p:nvSpPr>
        <p:spPr>
          <a:xfrm>
            <a:off x="0" y="0"/>
            <a:ext cx="12192000" cy="6858000"/>
          </a:xfrm>
          <a:prstGeom prst="rect">
            <a:avLst/>
          </a:pr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4" name="Google Shape;104;p3"/>
          <p:cNvSpPr txBox="1"/>
          <p:nvPr>
            <p:ph type="title"/>
          </p:nvPr>
        </p:nvSpPr>
        <p:spPr>
          <a:xfrm>
            <a:off x="1136397" y="502020"/>
            <a:ext cx="5323715" cy="164297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4000"/>
              <a:buFont typeface="Arial"/>
              <a:buNone/>
            </a:pPr>
            <a:r>
              <a:rPr b="1" lang="en-US" sz="4000">
                <a:solidFill>
                  <a:schemeClr val="lt1"/>
                </a:solidFill>
                <a:latin typeface="Arial"/>
                <a:ea typeface="Arial"/>
                <a:cs typeface="Arial"/>
                <a:sym typeface="Arial"/>
              </a:rPr>
              <a:t>What do they do?</a:t>
            </a:r>
            <a:endParaRPr/>
          </a:p>
        </p:txBody>
      </p:sp>
      <p:sp>
        <p:nvSpPr>
          <p:cNvPr id="105" name="Google Shape;105;p3"/>
          <p:cNvSpPr txBox="1"/>
          <p:nvPr>
            <p:ph idx="1" type="body"/>
          </p:nvPr>
        </p:nvSpPr>
        <p:spPr>
          <a:xfrm>
            <a:off x="1144923" y="2405894"/>
            <a:ext cx="5315189" cy="3535083"/>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000"/>
              <a:buChar char="•"/>
            </a:pPr>
            <a:r>
              <a:rPr lang="en-US" sz="2000"/>
              <a:t>Product Owner: Builds Client relationship and provides direction to the Team</a:t>
            </a:r>
            <a:endParaRPr/>
          </a:p>
          <a:p>
            <a:pPr indent="-228600" lvl="0" marL="228600" rtl="0" algn="l">
              <a:lnSpc>
                <a:spcPct val="90000"/>
              </a:lnSpc>
              <a:spcBef>
                <a:spcPts val="1000"/>
              </a:spcBef>
              <a:spcAft>
                <a:spcPts val="0"/>
              </a:spcAft>
              <a:buClr>
                <a:schemeClr val="lt1"/>
              </a:buClr>
              <a:buSzPts val="2000"/>
              <a:buChar char="•"/>
            </a:pPr>
            <a:r>
              <a:rPr lang="en-US" sz="2000"/>
              <a:t>Scrum Master: Organizes daily meetings for the team and tracks progress</a:t>
            </a:r>
            <a:endParaRPr/>
          </a:p>
          <a:p>
            <a:pPr indent="-228600" lvl="0" marL="228600" rtl="0" algn="l">
              <a:lnSpc>
                <a:spcPct val="90000"/>
              </a:lnSpc>
              <a:spcBef>
                <a:spcPts val="1000"/>
              </a:spcBef>
              <a:spcAft>
                <a:spcPts val="0"/>
              </a:spcAft>
              <a:buClr>
                <a:schemeClr val="lt1"/>
              </a:buClr>
              <a:buSzPts val="2000"/>
              <a:buChar char="•"/>
            </a:pPr>
            <a:r>
              <a:rPr lang="en-US" sz="2000"/>
              <a:t>Developers: Builds project to Client expectations </a:t>
            </a:r>
            <a:endParaRPr/>
          </a:p>
          <a:p>
            <a:pPr indent="-228600" lvl="0" marL="228600" rtl="0" algn="l">
              <a:lnSpc>
                <a:spcPct val="90000"/>
              </a:lnSpc>
              <a:spcBef>
                <a:spcPts val="1000"/>
              </a:spcBef>
              <a:spcAft>
                <a:spcPts val="0"/>
              </a:spcAft>
              <a:buClr>
                <a:schemeClr val="lt1"/>
              </a:buClr>
              <a:buSzPts val="2000"/>
              <a:buChar char="•"/>
            </a:pPr>
            <a:r>
              <a:rPr lang="en-US" sz="2000"/>
              <a:t>Testers: Tests project and reports findings  </a:t>
            </a:r>
            <a:endParaRPr/>
          </a:p>
          <a:p>
            <a:pPr indent="-101600" lvl="0" marL="228600" rtl="0" algn="l">
              <a:lnSpc>
                <a:spcPct val="90000"/>
              </a:lnSpc>
              <a:spcBef>
                <a:spcPts val="1000"/>
              </a:spcBef>
              <a:spcAft>
                <a:spcPts val="0"/>
              </a:spcAft>
              <a:buClr>
                <a:schemeClr val="lt1"/>
              </a:buClr>
              <a:buSzPts val="2000"/>
              <a:buNone/>
            </a:pPr>
            <a:r>
              <a:t/>
            </a:r>
            <a:endParaRPr sz="2000"/>
          </a:p>
        </p:txBody>
      </p:sp>
      <p:sp>
        <p:nvSpPr>
          <p:cNvPr id="106" name="Google Shape;106;p3"/>
          <p:cNvSpPr/>
          <p:nvPr/>
        </p:nvSpPr>
        <p:spPr>
          <a:xfrm flipH="1" rot="10800000">
            <a:off x="8123333" y="-5"/>
            <a:ext cx="4092521" cy="6858000"/>
          </a:xfrm>
          <a:prstGeom prst="rect">
            <a:avLst/>
          </a:prstGeom>
          <a:gradFill>
            <a:gsLst>
              <a:gs pos="0">
                <a:srgbClr val="000000">
                  <a:alpha val="93725"/>
                </a:srgbClr>
              </a:gs>
              <a:gs pos="8000">
                <a:srgbClr val="000000">
                  <a:alpha val="93725"/>
                </a:srgbClr>
              </a:gs>
              <a:gs pos="100000">
                <a:schemeClr val="accent1"/>
              </a:gs>
            </a:gsLst>
            <a:lin ang="2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7" name="Google Shape;107;p3"/>
          <p:cNvSpPr/>
          <p:nvPr/>
        </p:nvSpPr>
        <p:spPr>
          <a:xfrm flipH="1" rot="10800000">
            <a:off x="8123333" y="-2"/>
            <a:ext cx="4092521" cy="6400369"/>
          </a:xfrm>
          <a:prstGeom prst="rect">
            <a:avLst/>
          </a:prstGeom>
          <a:gradFill>
            <a:gsLst>
              <a:gs pos="0">
                <a:srgbClr val="1F3864">
                  <a:alpha val="0"/>
                </a:srgbClr>
              </a:gs>
              <a:gs pos="31000">
                <a:srgbClr val="1F3864">
                  <a:alpha val="0"/>
                </a:srgbClr>
              </a:gs>
              <a:gs pos="100000">
                <a:srgbClr val="1F3864">
                  <a:alpha val="25882"/>
                </a:srgbClr>
              </a:gs>
            </a:gsLst>
            <a:lin ang="18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8" name="Google Shape;108;p3"/>
          <p:cNvSpPr/>
          <p:nvPr/>
        </p:nvSpPr>
        <p:spPr>
          <a:xfrm flipH="1" rot="10800000">
            <a:off x="8123333" y="-22"/>
            <a:ext cx="4068667" cy="6400389"/>
          </a:xfrm>
          <a:prstGeom prst="rect">
            <a:avLst/>
          </a:prstGeom>
          <a:gradFill>
            <a:gsLst>
              <a:gs pos="0">
                <a:srgbClr val="4472C4">
                  <a:alpha val="0"/>
                </a:srgbClr>
              </a:gs>
              <a:gs pos="72000">
                <a:srgbClr val="000000">
                  <a:alpha val="20784"/>
                </a:srgbClr>
              </a:gs>
              <a:gs pos="100000">
                <a:srgbClr val="000000">
                  <a:alpha val="20784"/>
                </a:srgbClr>
              </a:gs>
            </a:gsLst>
            <a:lin ang="30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09" name="Google Shape;109;p3"/>
          <p:cNvSpPr/>
          <p:nvPr/>
        </p:nvSpPr>
        <p:spPr>
          <a:xfrm flipH="1" rot="10800000">
            <a:off x="8123333" y="-10"/>
            <a:ext cx="3611467" cy="6857997"/>
          </a:xfrm>
          <a:prstGeom prst="rect">
            <a:avLst/>
          </a:prstGeom>
          <a:gradFill>
            <a:gsLst>
              <a:gs pos="0">
                <a:srgbClr val="4472C4">
                  <a:alpha val="0"/>
                </a:srgbClr>
              </a:gs>
              <a:gs pos="93000">
                <a:srgbClr val="000000">
                  <a:alpha val="28627"/>
                </a:srgbClr>
              </a:gs>
              <a:gs pos="100000">
                <a:srgbClr val="000000">
                  <a:alpha val="28627"/>
                </a:srgbClr>
              </a:gs>
            </a:gsLst>
            <a:lin ang="540000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descr="Businesswoman pointing to side" id="110" name="Google Shape;110;p3"/>
          <p:cNvPicPr preferRelativeResize="0"/>
          <p:nvPr/>
        </p:nvPicPr>
        <p:blipFill rotWithShape="1">
          <a:blip r:embed="rId3">
            <a:alphaModFix/>
          </a:blip>
          <a:srcRect b="0" l="0" r="0" t="0"/>
          <a:stretch/>
        </p:blipFill>
        <p:spPr>
          <a:xfrm>
            <a:off x="6716310" y="750055"/>
            <a:ext cx="5018490" cy="10189834"/>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500"/>
                                        <p:tgtEl>
                                          <p:spTgt spid="1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04"/>
                                        </p:tgtEl>
                                        <p:attrNameLst>
                                          <p:attrName>style.visibility</p:attrName>
                                        </p:attrNameLst>
                                      </p:cBhvr>
                                      <p:to>
                                        <p:strVal val="visible"/>
                                      </p:to>
                                    </p:set>
                                    <p:anim calcmode="lin" valueType="num">
                                      <p:cBhvr additive="base">
                                        <p:cTn dur="500"/>
                                        <p:tgtEl>
                                          <p:spTgt spid="10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4"/>
          <p:cNvSpPr txBox="1"/>
          <p:nvPr>
            <p:ph type="title"/>
          </p:nvPr>
        </p:nvSpPr>
        <p:spPr>
          <a:xfrm>
            <a:off x="669129" y="365125"/>
            <a:ext cx="10853737"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rial"/>
              <a:buNone/>
            </a:pPr>
            <a:r>
              <a:rPr b="1" lang="en-US" sz="3900">
                <a:latin typeface="Arial"/>
                <a:ea typeface="Arial"/>
                <a:cs typeface="Arial"/>
                <a:sym typeface="Arial"/>
              </a:rPr>
              <a:t>How does SDLC work in an Agile Approach?</a:t>
            </a:r>
            <a:endParaRPr sz="3900"/>
          </a:p>
        </p:txBody>
      </p:sp>
      <p:sp>
        <p:nvSpPr>
          <p:cNvPr id="116" name="Google Shape;116;p4"/>
          <p:cNvSpPr txBox="1"/>
          <p:nvPr>
            <p:ph idx="1" type="body"/>
          </p:nvPr>
        </p:nvSpPr>
        <p:spPr>
          <a:xfrm>
            <a:off x="1386681" y="1390651"/>
            <a:ext cx="9418637" cy="60007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lt1"/>
              </a:buClr>
              <a:buSzPts val="2400"/>
              <a:buNone/>
            </a:pPr>
            <a:r>
              <a:rPr lang="en-US"/>
              <a:t>The Agile Approach Includes 6 Phases:</a:t>
            </a:r>
            <a:endParaRPr/>
          </a:p>
        </p:txBody>
      </p:sp>
      <p:grpSp>
        <p:nvGrpSpPr>
          <p:cNvPr id="117" name="Google Shape;117;p4"/>
          <p:cNvGrpSpPr/>
          <p:nvPr/>
        </p:nvGrpSpPr>
        <p:grpSpPr>
          <a:xfrm>
            <a:off x="349599" y="2634278"/>
            <a:ext cx="11492797" cy="2786418"/>
            <a:chOff x="1938" y="643552"/>
            <a:chExt cx="11492797" cy="2786418"/>
          </a:xfrm>
        </p:grpSpPr>
        <p:sp>
          <p:nvSpPr>
            <p:cNvPr id="118" name="Google Shape;118;p4"/>
            <p:cNvSpPr/>
            <p:nvPr/>
          </p:nvSpPr>
          <p:spPr>
            <a:xfrm>
              <a:off x="451555" y="673153"/>
              <a:ext cx="752255" cy="752255"/>
            </a:xfrm>
            <a:prstGeom prst="rect">
              <a:avLst/>
            </a:prstGeom>
            <a:blipFill rotWithShape="1">
              <a:blip r:embed="rId3">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1938"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txBox="1"/>
            <p:nvPr/>
          </p:nvSpPr>
          <p:spPr>
            <a:xfrm>
              <a:off x="1938"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1) Initiation : Defining project goals and objectives and establishing the team</a:t>
              </a:r>
              <a:endParaRPr/>
            </a:p>
          </p:txBody>
        </p:sp>
        <p:sp>
          <p:nvSpPr>
            <p:cNvPr id="121" name="Google Shape;121;p4"/>
            <p:cNvSpPr/>
            <p:nvPr/>
          </p:nvSpPr>
          <p:spPr>
            <a:xfrm>
              <a:off x="2425874" y="643552"/>
              <a:ext cx="752255" cy="752255"/>
            </a:xfrm>
            <a:prstGeom prst="rect">
              <a:avLst/>
            </a:prstGeom>
            <a:blipFill rotWithShape="1">
              <a:blip r:embed="rId4">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a:off x="1966162"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txBox="1"/>
            <p:nvPr/>
          </p:nvSpPr>
          <p:spPr>
            <a:xfrm>
              <a:off x="1966162"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2) Planning : Creating the project plan, and identifying resources</a:t>
              </a:r>
              <a:endParaRPr/>
            </a:p>
          </p:txBody>
        </p:sp>
        <p:sp>
          <p:nvSpPr>
            <p:cNvPr id="124" name="Google Shape;124;p4"/>
            <p:cNvSpPr/>
            <p:nvPr/>
          </p:nvSpPr>
          <p:spPr>
            <a:xfrm>
              <a:off x="4390097" y="643552"/>
              <a:ext cx="752255" cy="752255"/>
            </a:xfrm>
            <a:prstGeom prst="rect">
              <a:avLst/>
            </a:prstGeom>
            <a:blipFill rotWithShape="1">
              <a:blip r:embed="rId5">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3930385"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txBox="1"/>
            <p:nvPr/>
          </p:nvSpPr>
          <p:spPr>
            <a:xfrm>
              <a:off x="3930385"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3) Development : Actual software creation and includes writing code, and debugging</a:t>
              </a:r>
              <a:endParaRPr/>
            </a:p>
          </p:txBody>
        </p:sp>
        <p:sp>
          <p:nvSpPr>
            <p:cNvPr id="127" name="Google Shape;127;p4"/>
            <p:cNvSpPr/>
            <p:nvPr/>
          </p:nvSpPr>
          <p:spPr>
            <a:xfrm>
              <a:off x="6354321" y="643552"/>
              <a:ext cx="752255" cy="752255"/>
            </a:xfrm>
            <a:prstGeom prst="rect">
              <a:avLst/>
            </a:prstGeom>
            <a:blipFill rotWithShape="1">
              <a:blip r:embed="rId6">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5894609"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txBox="1"/>
            <p:nvPr/>
          </p:nvSpPr>
          <p:spPr>
            <a:xfrm>
              <a:off x="5894609"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4) Testing : Software is tested to identify and fix any defects</a:t>
              </a:r>
              <a:endParaRPr/>
            </a:p>
          </p:txBody>
        </p:sp>
        <p:sp>
          <p:nvSpPr>
            <p:cNvPr id="130" name="Google Shape;130;p4"/>
            <p:cNvSpPr/>
            <p:nvPr/>
          </p:nvSpPr>
          <p:spPr>
            <a:xfrm>
              <a:off x="8318545" y="643552"/>
              <a:ext cx="752255" cy="752255"/>
            </a:xfrm>
            <a:prstGeom prst="rect">
              <a:avLst/>
            </a:prstGeom>
            <a:blipFill rotWithShape="1">
              <a:blip r:embed="rId7">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4"/>
            <p:cNvSpPr/>
            <p:nvPr/>
          </p:nvSpPr>
          <p:spPr>
            <a:xfrm>
              <a:off x="7858833"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txBox="1"/>
            <p:nvPr/>
          </p:nvSpPr>
          <p:spPr>
            <a:xfrm>
              <a:off x="7858833"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5) Deployment : Launch of software and making it available to users</a:t>
              </a:r>
              <a:endParaRPr/>
            </a:p>
          </p:txBody>
        </p:sp>
        <p:sp>
          <p:nvSpPr>
            <p:cNvPr id="133" name="Google Shape;133;p4"/>
            <p:cNvSpPr/>
            <p:nvPr/>
          </p:nvSpPr>
          <p:spPr>
            <a:xfrm>
              <a:off x="10282768" y="643552"/>
              <a:ext cx="752255" cy="752255"/>
            </a:xfrm>
            <a:prstGeom prst="rect">
              <a:avLst/>
            </a:prstGeom>
            <a:blipFill rotWithShape="1">
              <a:blip r:embed="rId8">
                <a:alphaModFix/>
              </a:blip>
              <a:stretch>
                <a:fillRect b="0" l="0" r="0" t="0"/>
              </a:stretch>
            </a:blipFill>
            <a:ln cap="flat" cmpd="sng" w="1270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a:off x="9823056" y="1813796"/>
              <a:ext cx="1671679" cy="1616174"/>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4"/>
            <p:cNvSpPr txBox="1"/>
            <p:nvPr/>
          </p:nvSpPr>
          <p:spPr>
            <a:xfrm>
              <a:off x="9823056" y="1813796"/>
              <a:ext cx="1671679" cy="1616174"/>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600"/>
                <a:buFont typeface="Calibri"/>
                <a:buNone/>
              </a:pPr>
              <a:r>
                <a:rPr b="0" i="0" lang="en-US" sz="1600" u="none" cap="none" strike="noStrike">
                  <a:solidFill>
                    <a:schemeClr val="lt1"/>
                  </a:solidFill>
                  <a:latin typeface="Calibri"/>
                  <a:ea typeface="Calibri"/>
                  <a:cs typeface="Calibri"/>
                  <a:sym typeface="Calibri"/>
                </a:rPr>
                <a:t>6) Monitoring and maintenance : Ensuring the software is performing correctly and fixing any issues that arise</a:t>
              </a:r>
              <a:endParaRPr/>
            </a:p>
          </p:txBody>
        </p:sp>
      </p:grpSp>
    </p:spTree>
  </p:cSld>
  <p:clrMapOvr>
    <a:masterClrMapping/>
  </p:clrMapOvr>
  <p:transition spd="slow">
    <p:wipe dir="l"/>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1000"/>
                                        <p:tgtEl>
                                          <p:spTgt spid="1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500"/>
                                        <p:tgtEl>
                                          <p:spTgt spid="116">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Arial"/>
              <a:buNone/>
            </a:pPr>
            <a:r>
              <a:rPr b="1" lang="en-US">
                <a:latin typeface="Arial"/>
                <a:ea typeface="Arial"/>
                <a:cs typeface="Arial"/>
                <a:sym typeface="Arial"/>
              </a:rPr>
              <a:t>What would happen if we used a waterfall development approach? </a:t>
            </a:r>
            <a:endParaRPr/>
          </a:p>
        </p:txBody>
      </p:sp>
      <p:sp>
        <p:nvSpPr>
          <p:cNvPr id="141" name="Google Shape;141;p5"/>
          <p:cNvSpPr txBox="1"/>
          <p:nvPr>
            <p:ph idx="2" type="body"/>
          </p:nvPr>
        </p:nvSpPr>
        <p:spPr>
          <a:xfrm>
            <a:off x="839788" y="2505074"/>
            <a:ext cx="5018087" cy="355282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lt1"/>
              </a:buClr>
              <a:buSzPts val="2000"/>
              <a:buNone/>
            </a:pPr>
            <a:r>
              <a:rPr lang="en-US" sz="2000">
                <a:latin typeface="Arial"/>
                <a:ea typeface="Arial"/>
                <a:cs typeface="Arial"/>
                <a:sym typeface="Arial"/>
              </a:rPr>
              <a:t>In a Waterfall approach, the entire project scope would have been defined at the beginning and the team would have limited ability to make changes to the scope. In an Agile approach, the scope can evolve based on feedback from stakeholders. In a waterfall approach, the entire product is delivered at the end of the project. In an Agile approach, the product is delivered in increments, allowing stakeholders to see and provide feedback on the product as its being developed. </a:t>
            </a:r>
            <a:endParaRPr/>
          </a:p>
        </p:txBody>
      </p:sp>
      <p:sp>
        <p:nvSpPr>
          <p:cNvPr id="142" name="Google Shape;142;p5"/>
          <p:cNvSpPr txBox="1"/>
          <p:nvPr/>
        </p:nvSpPr>
        <p:spPr>
          <a:xfrm>
            <a:off x="7762875" y="2447923"/>
            <a:ext cx="3790950" cy="98488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4000" u="none" cap="none" strike="noStrike">
                <a:solidFill>
                  <a:schemeClr val="lt1"/>
                </a:solidFill>
                <a:latin typeface="Arial"/>
                <a:ea typeface="Arial"/>
                <a:cs typeface="Arial"/>
                <a:sym typeface="Arial"/>
              </a:rPr>
              <a:t>Conclusion?</a:t>
            </a:r>
            <a:endParaRPr/>
          </a:p>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sp>
        <p:nvSpPr>
          <p:cNvPr id="143" name="Google Shape;143;p5"/>
          <p:cNvSpPr txBox="1"/>
          <p:nvPr/>
        </p:nvSpPr>
        <p:spPr>
          <a:xfrm>
            <a:off x="6934200" y="3897655"/>
            <a:ext cx="4806300" cy="554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000">
                <a:solidFill>
                  <a:schemeClr val="lt1"/>
                </a:solidFill>
                <a:latin typeface="Arial"/>
                <a:ea typeface="Arial"/>
                <a:cs typeface="Arial"/>
                <a:sym typeface="Arial"/>
              </a:rPr>
              <a:t>Flexibility and Adaptability </a:t>
            </a:r>
            <a:endParaRPr sz="1200"/>
          </a:p>
        </p:txBody>
      </p:sp>
      <p:pic>
        <p:nvPicPr>
          <p:cNvPr descr="Business woman pointing smiling" id="144" name="Google Shape;144;p5"/>
          <p:cNvPicPr preferRelativeResize="0"/>
          <p:nvPr/>
        </p:nvPicPr>
        <p:blipFill rotWithShape="1">
          <a:blip r:embed="rId3">
            <a:alphaModFix/>
          </a:blip>
          <a:srcRect b="0" l="0" r="0" t="0"/>
          <a:stretch/>
        </p:blipFill>
        <p:spPr>
          <a:xfrm>
            <a:off x="6934200" y="4947277"/>
            <a:ext cx="2472215" cy="4933950"/>
          </a:xfrm>
          <a:prstGeom prst="rect">
            <a:avLst/>
          </a:prstGeom>
          <a:noFill/>
          <a:ln>
            <a:noFill/>
          </a:ln>
        </p:spPr>
      </p:pic>
    </p:spTree>
  </p:cSld>
  <p:clrMapOvr>
    <a:masterClrMapping/>
  </p:clrMapOvr>
  <mc:AlternateContent>
    <mc:Choice Requires="p14">
      <p:transition spd="slow" p14:dur="3400">
        <p14:reveal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1">
                                            <p:txEl>
                                              <p:pRg end="0" st="0"/>
                                            </p:txEl>
                                          </p:spTgt>
                                        </p:tgtEl>
                                        <p:attrNameLst>
                                          <p:attrName>style.visibility</p:attrName>
                                        </p:attrNameLst>
                                      </p:cBhvr>
                                      <p:to>
                                        <p:strVal val="visible"/>
                                      </p:to>
                                    </p:set>
                                    <p:anim calcmode="lin" valueType="num">
                                      <p:cBhvr additive="base">
                                        <p:cTn dur="500"/>
                                        <p:tgtEl>
                                          <p:spTgt spid="141">
                                            <p:txEl>
                                              <p:pRg end="0" st="0"/>
                                            </p:txEl>
                                          </p:spTgt>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0" st="0"/>
                                            </p:txEl>
                                          </p:spTgt>
                                        </p:tgtEl>
                                        <p:attrNameLst>
                                          <p:attrName>style.visibility</p:attrName>
                                        </p:attrNameLst>
                                      </p:cBhvr>
                                      <p:to>
                                        <p:strVal val="visible"/>
                                      </p:to>
                                    </p:set>
                                    <p:animEffect filter="fade" transition="in">
                                      <p:cBhvr>
                                        <p:cTn dur="500"/>
                                        <p:tgtEl>
                                          <p:spTgt spid="14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xEl>
                                              <p:pRg end="1" st="1"/>
                                            </p:txEl>
                                          </p:spTgt>
                                        </p:tgtEl>
                                        <p:attrNameLst>
                                          <p:attrName>style.visibility</p:attrName>
                                        </p:attrNameLst>
                                      </p:cBhvr>
                                      <p:to>
                                        <p:strVal val="visible"/>
                                      </p:to>
                                    </p:set>
                                    <p:animEffect filter="fade" transition="in">
                                      <p:cBhvr>
                                        <p:cTn dur="500"/>
                                        <p:tgtEl>
                                          <p:spTgt spid="14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xEl>
                                              <p:pRg end="0" st="0"/>
                                            </p:txEl>
                                          </p:spTgt>
                                        </p:tgtEl>
                                        <p:attrNameLst>
                                          <p:attrName>style.visibility</p:attrName>
                                        </p:attrNameLst>
                                      </p:cBhvr>
                                      <p:to>
                                        <p:strVal val="visible"/>
                                      </p:to>
                                    </p:set>
                                    <p:animEffect filter="fade" transition="in">
                                      <p:cBhvr>
                                        <p:cTn dur="500"/>
                                        <p:tgtEl>
                                          <p:spTgt spid="14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44"/>
                                        </p:tgtEl>
                                        <p:attrNameLst>
                                          <p:attrName>style.visibility</p:attrName>
                                        </p:attrNameLst>
                                      </p:cBhvr>
                                      <p:to>
                                        <p:strVal val="visible"/>
                                      </p:to>
                                    </p:set>
                                    <p:anim calcmode="lin" valueType="num">
                                      <p:cBhvr additive="base">
                                        <p:cTn dur="500"/>
                                        <p:tgtEl>
                                          <p:spTgt spid="144"/>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1"/>
              </a:buClr>
              <a:buSzPts val="4400"/>
              <a:buFont typeface="Arial"/>
              <a:buNone/>
            </a:pPr>
            <a:r>
              <a:rPr b="1" lang="en-US">
                <a:latin typeface="Arial"/>
                <a:ea typeface="Arial"/>
                <a:cs typeface="Arial"/>
                <a:sym typeface="Arial"/>
              </a:rPr>
              <a:t>Factors to consider when choosing?</a:t>
            </a:r>
            <a:endParaRPr/>
          </a:p>
        </p:txBody>
      </p:sp>
      <p:sp>
        <p:nvSpPr>
          <p:cNvPr id="150" name="Google Shape;150;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a:t>Waterfall</a:t>
            </a:r>
            <a:endParaRPr/>
          </a:p>
        </p:txBody>
      </p:sp>
      <p:sp>
        <p:nvSpPr>
          <p:cNvPr id="151" name="Google Shape;151;p6"/>
          <p:cNvSpPr txBox="1"/>
          <p:nvPr>
            <p:ph idx="2" type="body"/>
          </p:nvPr>
        </p:nvSpPr>
        <p:spPr>
          <a:xfrm>
            <a:off x="839788" y="2505075"/>
            <a:ext cx="5157787" cy="10382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800"/>
              <a:buChar char="•"/>
            </a:pPr>
            <a:r>
              <a:rPr lang="en-US"/>
              <a:t>Are project requirements well defined and fixed?</a:t>
            </a:r>
            <a:endParaRPr/>
          </a:p>
        </p:txBody>
      </p:sp>
      <p:sp>
        <p:nvSpPr>
          <p:cNvPr id="152" name="Google Shape;152;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lt1"/>
              </a:buClr>
              <a:buSzPts val="2400"/>
              <a:buNone/>
            </a:pPr>
            <a:r>
              <a:rPr lang="en-US"/>
              <a:t>Agile</a:t>
            </a:r>
            <a:endParaRPr/>
          </a:p>
        </p:txBody>
      </p:sp>
      <p:sp>
        <p:nvSpPr>
          <p:cNvPr id="153" name="Google Shape;153;p6"/>
          <p:cNvSpPr txBox="1"/>
          <p:nvPr>
            <p:ph idx="4" type="body"/>
          </p:nvPr>
        </p:nvSpPr>
        <p:spPr>
          <a:xfrm>
            <a:off x="6096000" y="2505075"/>
            <a:ext cx="5183188" cy="1228725"/>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lt1"/>
              </a:buClr>
              <a:buSzPts val="2800"/>
              <a:buChar char="•"/>
            </a:pPr>
            <a:r>
              <a:rPr lang="en-US"/>
              <a:t>Are requirements complex and rapidly changing?</a:t>
            </a:r>
            <a:endParaRPr/>
          </a:p>
          <a:p>
            <a:pPr indent="-50800" lvl="0" marL="228600" rtl="0" algn="l">
              <a:lnSpc>
                <a:spcPct val="90000"/>
              </a:lnSpc>
              <a:spcBef>
                <a:spcPts val="1000"/>
              </a:spcBef>
              <a:spcAft>
                <a:spcPts val="0"/>
              </a:spcAft>
              <a:buClr>
                <a:schemeClr val="lt1"/>
              </a:buClr>
              <a:buSzPts val="2800"/>
              <a:buNone/>
            </a:pPr>
            <a:r>
              <a:t/>
            </a:r>
            <a:endParaRPr/>
          </a:p>
        </p:txBody>
      </p:sp>
      <p:sp>
        <p:nvSpPr>
          <p:cNvPr id="154" name="Google Shape;154;p6"/>
          <p:cNvSpPr txBox="1"/>
          <p:nvPr/>
        </p:nvSpPr>
        <p:spPr>
          <a:xfrm>
            <a:off x="800100" y="4130396"/>
            <a:ext cx="10410825" cy="2708434"/>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000">
                <a:solidFill>
                  <a:schemeClr val="lt1"/>
                </a:solidFill>
                <a:latin typeface="Calibri"/>
                <a:ea typeface="Calibri"/>
                <a:cs typeface="Calibri"/>
                <a:sym typeface="Calibri"/>
              </a:rPr>
              <a:t>Both</a:t>
            </a:r>
            <a:r>
              <a:rPr lang="en-US" sz="4000">
                <a:solidFill>
                  <a:schemeClr val="lt1"/>
                </a:solidFill>
                <a:latin typeface="Arial"/>
                <a:ea typeface="Arial"/>
                <a:cs typeface="Arial"/>
                <a:sym typeface="Arial"/>
              </a:rPr>
              <a:t> </a:t>
            </a:r>
            <a:endParaRPr/>
          </a:p>
          <a:p>
            <a:pPr indent="-285750" lvl="0" marL="285750" marR="0" rtl="0" algn="ctr">
              <a:spcBef>
                <a:spcPts val="0"/>
              </a:spcBef>
              <a:spcAft>
                <a:spcPts val="0"/>
              </a:spcAft>
              <a:buClr>
                <a:schemeClr val="lt1"/>
              </a:buClr>
              <a:buSzPts val="2800"/>
              <a:buFont typeface="Arial"/>
              <a:buChar char="•"/>
            </a:pPr>
            <a:r>
              <a:rPr lang="en-US" sz="2800">
                <a:solidFill>
                  <a:schemeClr val="lt1"/>
                </a:solidFill>
                <a:latin typeface="Calibri"/>
                <a:ea typeface="Calibri"/>
                <a:cs typeface="Calibri"/>
                <a:sym typeface="Calibri"/>
              </a:rPr>
              <a:t>Size and complexity of the project</a:t>
            </a:r>
            <a:endParaRPr/>
          </a:p>
          <a:p>
            <a:pPr indent="-285750" lvl="0" marL="285750" marR="0" rtl="0" algn="ctr">
              <a:spcBef>
                <a:spcPts val="0"/>
              </a:spcBef>
              <a:spcAft>
                <a:spcPts val="0"/>
              </a:spcAft>
              <a:buClr>
                <a:schemeClr val="lt1"/>
              </a:buClr>
              <a:buSzPts val="2800"/>
              <a:buFont typeface="Arial"/>
              <a:buChar char="•"/>
            </a:pPr>
            <a:r>
              <a:rPr lang="en-US" sz="2800">
                <a:solidFill>
                  <a:schemeClr val="lt1"/>
                </a:solidFill>
                <a:latin typeface="Calibri"/>
                <a:ea typeface="Calibri"/>
                <a:cs typeface="Calibri"/>
                <a:sym typeface="Calibri"/>
              </a:rPr>
              <a:t>Skills and experience of the development team</a:t>
            </a:r>
            <a:endParaRPr/>
          </a:p>
          <a:p>
            <a:pPr indent="-285750" lvl="0" marL="285750" marR="0" rtl="0" algn="ctr">
              <a:spcBef>
                <a:spcPts val="0"/>
              </a:spcBef>
              <a:spcAft>
                <a:spcPts val="0"/>
              </a:spcAft>
              <a:buClr>
                <a:schemeClr val="lt1"/>
              </a:buClr>
              <a:buSzPts val="2800"/>
              <a:buFont typeface="Arial"/>
              <a:buChar char="•"/>
            </a:pPr>
            <a:r>
              <a:rPr lang="en-US" sz="2800">
                <a:solidFill>
                  <a:schemeClr val="lt1"/>
                </a:solidFill>
                <a:latin typeface="Calibri"/>
                <a:ea typeface="Calibri"/>
                <a:cs typeface="Calibri"/>
                <a:sym typeface="Calibri"/>
              </a:rPr>
              <a:t>Available budget </a:t>
            </a:r>
            <a:endParaRPr/>
          </a:p>
          <a:p>
            <a:pPr indent="-285750" lvl="0" marL="285750" marR="0" rtl="0" algn="ctr">
              <a:spcBef>
                <a:spcPts val="0"/>
              </a:spcBef>
              <a:spcAft>
                <a:spcPts val="0"/>
              </a:spcAft>
              <a:buClr>
                <a:schemeClr val="lt1"/>
              </a:buClr>
              <a:buSzPts val="2800"/>
              <a:buFont typeface="Arial"/>
              <a:buChar char="•"/>
            </a:pPr>
            <a:r>
              <a:rPr lang="en-US" sz="2800">
                <a:solidFill>
                  <a:schemeClr val="lt1"/>
                </a:solidFill>
                <a:latin typeface="Calibri"/>
                <a:ea typeface="Calibri"/>
                <a:cs typeface="Calibri"/>
                <a:sym typeface="Calibri"/>
              </a:rPr>
              <a:t>Timeline of completion</a:t>
            </a:r>
            <a:endParaRPr/>
          </a:p>
          <a:p>
            <a:pPr indent="-171450" lvl="0" marL="285750" marR="0" rtl="0" algn="l">
              <a:spcBef>
                <a:spcPts val="0"/>
              </a:spcBef>
              <a:spcAft>
                <a:spcPts val="0"/>
              </a:spcAft>
              <a:buClr>
                <a:schemeClr val="lt1"/>
              </a:buClr>
              <a:buSzPts val="1800"/>
              <a:buFont typeface="Arial"/>
              <a:buNone/>
            </a:pPr>
            <a:r>
              <a:t/>
            </a:r>
            <a:endParaRPr sz="1800">
              <a:solidFill>
                <a:schemeClr val="lt1"/>
              </a:solidFill>
              <a:latin typeface="Calibri"/>
              <a:ea typeface="Calibri"/>
              <a:cs typeface="Calibri"/>
              <a:sym typeface="Calibri"/>
            </a:endParaRPr>
          </a:p>
        </p:txBody>
      </p:sp>
      <p:pic>
        <p:nvPicPr>
          <p:cNvPr descr="Businessman thinking" id="155" name="Google Shape;155;p6"/>
          <p:cNvPicPr preferRelativeResize="0"/>
          <p:nvPr/>
        </p:nvPicPr>
        <p:blipFill rotWithShape="1">
          <a:blip r:embed="rId3">
            <a:alphaModFix/>
          </a:blip>
          <a:srcRect b="0" l="0" r="0" t="0"/>
          <a:stretch/>
        </p:blipFill>
        <p:spPr>
          <a:xfrm>
            <a:off x="10664434" y="2846109"/>
            <a:ext cx="1289832" cy="3851274"/>
          </a:xfrm>
          <a:prstGeom prst="rect">
            <a:avLst/>
          </a:prstGeom>
          <a:noFill/>
          <a:ln>
            <a:noFill/>
          </a:ln>
        </p:spPr>
      </p:pic>
    </p:spTree>
  </p:cSld>
  <p:clrMapOvr>
    <a:masterClrMapping/>
  </p:clrMapOvr>
  <p:transition spd="slow">
    <p:push/>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5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4400"/>
              <a:buFont typeface="Arial"/>
              <a:buNone/>
            </a:pPr>
            <a:r>
              <a:rPr b="1" lang="en-US">
                <a:latin typeface="Arial"/>
                <a:ea typeface="Arial"/>
                <a:cs typeface="Arial"/>
                <a:sym typeface="Arial"/>
              </a:rPr>
              <a:t>References</a:t>
            </a:r>
            <a:endParaRPr/>
          </a:p>
        </p:txBody>
      </p:sp>
      <p:sp>
        <p:nvSpPr>
          <p:cNvPr id="161" name="Google Shape;161;p7"/>
          <p:cNvSpPr txBox="1"/>
          <p:nvPr>
            <p:ph idx="2" type="body"/>
          </p:nvPr>
        </p:nvSpPr>
        <p:spPr>
          <a:xfrm>
            <a:off x="836612" y="1619250"/>
            <a:ext cx="10755313" cy="4570413"/>
          </a:xfrm>
          <a:prstGeom prst="rect">
            <a:avLst/>
          </a:prstGeom>
          <a:noFill/>
          <a:ln>
            <a:noFill/>
          </a:ln>
        </p:spPr>
        <p:txBody>
          <a:bodyPr anchorCtr="0" anchor="t" bIns="45700" lIns="91425" spcFirstLastPara="1" rIns="91425" wrap="square" tIns="45700">
            <a:normAutofit fontScale="85000" lnSpcReduction="20000"/>
          </a:bodyPr>
          <a:lstStyle/>
          <a:p>
            <a:pPr indent="-228600" lvl="0" marL="228600" rtl="0" algn="l">
              <a:lnSpc>
                <a:spcPct val="90000"/>
              </a:lnSpc>
              <a:spcBef>
                <a:spcPts val="0"/>
              </a:spcBef>
              <a:spcAft>
                <a:spcPts val="0"/>
              </a:spcAft>
              <a:buClr>
                <a:schemeClr val="lt1"/>
              </a:buClr>
              <a:buSzPct val="100000"/>
              <a:buChar char="•"/>
            </a:pPr>
            <a:r>
              <a:rPr lang="en-US"/>
              <a:t>Log in | Southern New Hampshire University · givecampus. (n.d.). Retrieved February 13, 2023, from https://www.givecampus.com/schools/SouthernNewHampshireUniversity/login </a:t>
            </a:r>
            <a:endParaRPr/>
          </a:p>
          <a:p>
            <a:pPr indent="-77470" lvl="0" marL="228600" rtl="0" algn="l">
              <a:lnSpc>
                <a:spcPct val="90000"/>
              </a:lnSpc>
              <a:spcBef>
                <a:spcPts val="1000"/>
              </a:spcBef>
              <a:spcAft>
                <a:spcPts val="0"/>
              </a:spcAft>
              <a:buClr>
                <a:schemeClr val="lt1"/>
              </a:buClr>
              <a:buSzPct val="100000"/>
              <a:buNone/>
            </a:pPr>
            <a:r>
              <a:t/>
            </a:r>
            <a:endParaRPr/>
          </a:p>
          <a:p>
            <a:pPr indent="-228600" lvl="0" marL="228600" rtl="0" algn="l">
              <a:lnSpc>
                <a:spcPct val="90000"/>
              </a:lnSpc>
              <a:spcBef>
                <a:spcPts val="1000"/>
              </a:spcBef>
              <a:spcAft>
                <a:spcPts val="0"/>
              </a:spcAft>
              <a:buClr>
                <a:schemeClr val="lt1"/>
              </a:buClr>
              <a:buSzPct val="100000"/>
              <a:buChar char="•"/>
            </a:pPr>
            <a:r>
              <a:rPr lang="en-US"/>
              <a:t>News article: World Travel &amp; Tourism Council (WTTC). World Travel &amp; Tourism Council. (n.d.). Retrieved February 13, 2023, from https://wttc.org/news-article/consumer-survey-finds-70-percent-of-travelers-plan-to-holiday-in-2021 </a:t>
            </a:r>
            <a:endParaRPr/>
          </a:p>
          <a:p>
            <a:pPr indent="-77470" lvl="0" marL="228600" rtl="0" algn="l">
              <a:lnSpc>
                <a:spcPct val="90000"/>
              </a:lnSpc>
              <a:spcBef>
                <a:spcPts val="1000"/>
              </a:spcBef>
              <a:spcAft>
                <a:spcPts val="0"/>
              </a:spcAft>
              <a:buClr>
                <a:schemeClr val="lt1"/>
              </a:buClr>
              <a:buSzPct val="100000"/>
              <a:buNone/>
            </a:pPr>
            <a:r>
              <a:t/>
            </a:r>
            <a:endParaRPr/>
          </a:p>
          <a:p>
            <a:pPr indent="-228600" lvl="0" marL="228600" rtl="0" algn="l">
              <a:lnSpc>
                <a:spcPct val="90000"/>
              </a:lnSpc>
              <a:spcBef>
                <a:spcPts val="1000"/>
              </a:spcBef>
              <a:spcAft>
                <a:spcPts val="0"/>
              </a:spcAft>
              <a:buClr>
                <a:schemeClr val="lt1"/>
              </a:buClr>
              <a:buSzPct val="100000"/>
              <a:buChar char="•"/>
            </a:pPr>
            <a:r>
              <a:rPr lang="en-US"/>
              <a:t>Prehn, R. (2016, Jun 1).As a team member, I want better user stories… Revelry. Retrieved from https://revelry.co/better-user-stories/.</a:t>
            </a:r>
            <a:endParaRPr/>
          </a:p>
          <a:p>
            <a:pPr indent="-77470" lvl="0" marL="228600" rtl="0" algn="l">
              <a:lnSpc>
                <a:spcPct val="90000"/>
              </a:lnSpc>
              <a:spcBef>
                <a:spcPts val="1000"/>
              </a:spcBef>
              <a:spcAft>
                <a:spcPts val="0"/>
              </a:spcAft>
              <a:buClr>
                <a:schemeClr val="lt1"/>
              </a:buClr>
              <a:buSzPct val="100000"/>
              <a:buNone/>
            </a:pPr>
            <a:r>
              <a:t/>
            </a:r>
            <a:endParaRPr/>
          </a:p>
          <a:p>
            <a:pPr indent="-228600" lvl="0" marL="228600" rtl="0" algn="l">
              <a:lnSpc>
                <a:spcPct val="90000"/>
              </a:lnSpc>
              <a:spcBef>
                <a:spcPts val="1000"/>
              </a:spcBef>
              <a:spcAft>
                <a:spcPts val="0"/>
              </a:spcAft>
              <a:buClr>
                <a:schemeClr val="lt1"/>
              </a:buClr>
              <a:buSzPct val="100000"/>
              <a:buChar char="•"/>
            </a:pPr>
            <a:r>
              <a:rPr lang="en-US"/>
              <a:t>Agile Requirements Change Management. AgileModeling.com. (n.d.). Retrieved February 13, 2023, from http://agilemodeling.com/essays/changeManagement.htm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2023-02-13T18:26:33Z</dcterms:created>
  <dc:creator>PALOMA RODRIGUEZ</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24820e8-223f-4ed2-bd95-81c83f641284_Enabled">
    <vt:lpwstr>true</vt:lpwstr>
  </property>
  <property fmtid="{D5CDD505-2E9C-101B-9397-08002B2CF9AE}" pid="3" name="MSIP_Label_b24820e8-223f-4ed2-bd95-81c83f641284_SetDate">
    <vt:lpwstr>2023-02-13T18:56:24Z</vt:lpwstr>
  </property>
  <property fmtid="{D5CDD505-2E9C-101B-9397-08002B2CF9AE}" pid="4" name="MSIP_Label_b24820e8-223f-4ed2-bd95-81c83f641284_Method">
    <vt:lpwstr>Standard</vt:lpwstr>
  </property>
  <property fmtid="{D5CDD505-2E9C-101B-9397-08002B2CF9AE}" pid="5" name="MSIP_Label_b24820e8-223f-4ed2-bd95-81c83f641284_Name">
    <vt:lpwstr>b24820e8-223f-4ed2-bd95-81c83f641284</vt:lpwstr>
  </property>
  <property fmtid="{D5CDD505-2E9C-101B-9397-08002B2CF9AE}" pid="6" name="MSIP_Label_b24820e8-223f-4ed2-bd95-81c83f641284_SiteId">
    <vt:lpwstr>3cbcc3d3-094d-4006-9849-0d11d61f484d</vt:lpwstr>
  </property>
  <property fmtid="{D5CDD505-2E9C-101B-9397-08002B2CF9AE}" pid="7" name="MSIP_Label_b24820e8-223f-4ed2-bd95-81c83f641284_ActionId">
    <vt:lpwstr>5fa0f708-d923-477d-913a-2a4d2a5755f0</vt:lpwstr>
  </property>
  <property fmtid="{D5CDD505-2E9C-101B-9397-08002B2CF9AE}" pid="8" name="MSIP_Label_b24820e8-223f-4ed2-bd95-81c83f641284_ContentBits">
    <vt:lpwstr>0</vt:lpwstr>
  </property>
</Properties>
</file>